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1009" r:id="rId3"/>
    <p:sldId id="1010" r:id="rId4"/>
    <p:sldId id="1029" r:id="rId5"/>
    <p:sldId id="1011" r:id="rId6"/>
    <p:sldId id="1030" r:id="rId7"/>
    <p:sldId id="1012" r:id="rId8"/>
    <p:sldId id="1020" r:id="rId9"/>
    <p:sldId id="1021" r:id="rId10"/>
    <p:sldId id="1022" r:id="rId11"/>
    <p:sldId id="1013" r:id="rId12"/>
    <p:sldId id="1024" r:id="rId13"/>
    <p:sldId id="1016" r:id="rId14"/>
    <p:sldId id="1025" r:id="rId15"/>
    <p:sldId id="1027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  Helping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at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home</a:t>
            </a:r>
          </a:p>
          <a:p>
            <a:pPr algn="ctr">
              <a:lnSpc>
                <a:spcPct val="15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4000" dirty="0">
                <a:solidFill>
                  <a:srgbClr val="000000"/>
                </a:solidFill>
                <a:cs typeface="Times New Roman" panose="02020603050405020304" pitchFamily="18" charset="0"/>
              </a:rPr>
              <a:t>Hit it big</a:t>
            </a:r>
            <a:endParaRPr lang="zh-CN" altLang="zh-CN" sz="20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75636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Adam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5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5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5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5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Thank </a:t>
            </a:r>
            <a:r>
              <a:rPr lang="en-US" altLang="zh-CN" sz="25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you,Adam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87488" y="908720"/>
            <a:ext cx="11485848" cy="1750544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075" algn="l"/>
                <a:tab pos="7085013" algn="l"/>
              </a:tabLs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tidy the books on the table first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do some 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chores,too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075" algn="l"/>
                <a:tab pos="7085013" algn="l"/>
              </a:tabLs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 makes it much easier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更容易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me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chores is not easy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075" algn="l"/>
                <a:tab pos="7085013" algn="l"/>
              </a:tabLs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help me water the flowers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矩形 4"/>
          <p:cNvSpPr/>
          <p:nvPr/>
        </p:nvSpPr>
        <p:spPr>
          <a:xfrm>
            <a:off x="1990750" y="3331164"/>
            <a:ext cx="415498" cy="6002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500" dirty="0">
                <a:cs typeface="Times New Roman" panose="02020603050405020304" pitchFamily="18" charset="0"/>
              </a:rPr>
              <a:t>C</a:t>
            </a:r>
            <a:endParaRPr lang="zh-CN" altLang="zh-CN" sz="25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8"/>
          <p:cNvSpPr txBox="1">
            <a:spLocks/>
          </p:cNvSpPr>
          <p:nvPr/>
        </p:nvSpPr>
        <p:spPr bwMode="auto">
          <a:xfrm>
            <a:off x="360854" y="3948665"/>
            <a:ext cx="11485848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妈妈感谢亚当的帮忙，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“Your help makes it much easier for me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你的帮助让我轻松多了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5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</a:t>
            </a:r>
            <a:endParaRPr lang="en-US" altLang="zh-CN" sz="25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0367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518116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五、中秋节要到了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一家都在为中秋节的到来做准备。阅读短文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判断句子正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Mid-Autumn Festival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中秋节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family is busy getting ready for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做准备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dad cleans the living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sweeps the floor and moves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chairs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helps clean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windows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wants to see the moon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clearly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清楚地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mum is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kitchen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washes fruit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vegetables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wants to cook a big meal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53498"/>
            <a:ext cx="8020852" cy="731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718185"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all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work,they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happy because their house is clean and there is yummy food for the Mid-Autumn Festival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festival is coming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New Year’s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Mid-Autumn Festival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National Day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982638" y="214209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58112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Mid-Autumn Festival is coming.”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可知，即将到来的节日是中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秋节。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3883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2144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to help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sweeps the floor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cleans the windows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cooks in the kitchen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982638" y="108780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49223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“Daming helps clean the windows.”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可知，大明帮忙擦窗户。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1629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is in the kitchen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lvl="0"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mother wash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Dishes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Fruit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vegetables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84594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202610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“Daming’s mum is in the kitchen.”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可知，在厨房的是大明的妈妈，所以选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9328" y="342755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457409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washes fruit and vegetables.”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可知，大明妈妈洗的是水果和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蔬菜。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5965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 they feel after the work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worried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282018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“After all the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work,they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tired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they are happy...”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可知，做完家务后他们虽然累但很开心。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157583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31175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69845"/>
            <a:ext cx="8519517" cy="61536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696" y="2023077"/>
            <a:ext cx="11368120" cy="156033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482424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986480"/>
            <a:ext cx="551832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make the beds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616080"/>
            <a:ext cx="551832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you wash the dishes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3020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5921460"/>
            <a:ext cx="551832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 helps Mum on the farm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6311230" y="3986480"/>
            <a:ext cx="551832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can feed the cows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6311230" y="4630680"/>
            <a:ext cx="551832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collect eggs from the chickens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矩形 11"/>
          <p:cNvSpPr/>
          <p:nvPr/>
        </p:nvSpPr>
        <p:spPr>
          <a:xfrm>
            <a:off x="1486694" y="3603693"/>
            <a:ext cx="5068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 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3646934" y="3622165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5825708" y="3612929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8004482" y="3602094"/>
            <a:ext cx="5068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 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10775726" y="3611330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二、选择合适的单词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help 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flowers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We’re good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teachers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9911630" y="836712"/>
            <a:ext cx="1773912" cy="324217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milk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pick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Helpers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82638" y="150325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1988840"/>
            <a:ext cx="83986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本题考查动词搭配。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 the flowers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是固定短语，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浇花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82638" y="342780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</a:t>
            </a:r>
            <a:endParaRPr lang="zh-CN" altLang="en-US" dirty="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00506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帮手；助手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，主语是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所以用名词复数，故选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sheep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hard for 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trees with an axe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斧子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you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83671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141323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milk the sheep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给羊挤奶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64166" y="212740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8" name="内容占位符 3"/>
          <p:cNvSpPr txBox="1">
            <a:spLocks/>
          </p:cNvSpPr>
          <p:nvPr/>
        </p:nvSpPr>
        <p:spPr bwMode="auto">
          <a:xfrm>
            <a:off x="360854" y="2699572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an axe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表明使用斧子，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 the trees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符合语境，故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en-US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64166" y="342565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10" name="内容占位符 3"/>
          <p:cNvSpPr txBox="1">
            <a:spLocks/>
          </p:cNvSpPr>
          <p:nvPr/>
        </p:nvSpPr>
        <p:spPr bwMode="auto">
          <a:xfrm>
            <a:off x="360854" y="400506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pick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挑选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pick a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挑选一种颜色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2"/>
          <p:cNvSpPr txBox="1">
            <a:spLocks/>
          </p:cNvSpPr>
          <p:nvPr/>
        </p:nvSpPr>
        <p:spPr bwMode="auto">
          <a:xfrm>
            <a:off x="9911630" y="836712"/>
            <a:ext cx="1773912" cy="324217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milk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pick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Helpers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570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075" algn="l"/>
                <a:tab pos="75374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三、从右栏中选出与左栏句子相对应的答语。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075" algn="l"/>
                <a:tab pos="75374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help wash the clothes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075" algn="l"/>
                <a:tab pos="75374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075" algn="l"/>
                <a:tab pos="75374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075" algn="l"/>
                <a:tab pos="75374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chores can you 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789" y="717762"/>
            <a:ext cx="6260976" cy="67673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82638" y="205835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8111430" y="2031330"/>
            <a:ext cx="3862144" cy="324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075" algn="l"/>
                <a:tab pos="753745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Yes,please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075" algn="l"/>
                <a:tab pos="753745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075" algn="l"/>
                <a:tab pos="753745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Sorry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ill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075" algn="l"/>
                <a:tab pos="75374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sweep the floor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075" algn="l"/>
                <a:tab pos="753745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feed the pigs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2636912"/>
            <a:ext cx="11485848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0">
              <a:spcAft>
                <a:spcPts val="0"/>
              </a:spcAft>
            </a:pP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“Can you...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的肯定回答可以为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7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can.”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 sz="27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eaLnBrk="1" hangingPunct="0">
              <a:spcAft>
                <a:spcPts val="0"/>
              </a:spcAft>
            </a:pP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此处表明自己能够帮忙。</a:t>
            </a:r>
            <a:endParaRPr lang="en-US" altLang="zh-CN" sz="27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82638" y="400578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4509120"/>
            <a:ext cx="7704856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chores can you do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询问对方会做什么家务，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can sweep the floor.”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我会扫地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，符合问题逻辑。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075" algn="l"/>
                <a:tab pos="75374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 I play with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Zoe,Mrs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hangingPunct="0">
              <a:spcAft>
                <a:spcPts val="0"/>
              </a:spcAft>
              <a:tabLst>
                <a:tab pos="4410075" algn="l"/>
                <a:tab pos="75374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075" algn="l"/>
                <a:tab pos="75374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the kids do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hangingPunct="0">
              <a:spcAft>
                <a:spcPts val="0"/>
              </a:spcAft>
              <a:tabLst>
                <a:tab pos="4410075" algn="l"/>
                <a:tab pos="75374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075" algn="l"/>
                <a:tab pos="753745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075" algn="l"/>
                <a:tab pos="75374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075" algn="l"/>
                <a:tab pos="75374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 I clean the desk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9866" y="84594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141323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问句请求和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出去玩，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项表示委婉拒绝并给出理由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她病了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60854" y="2681212"/>
            <a:ext cx="731852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do the kids do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询问孩子们做什么了，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feed the pigs.”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他们喂猪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，符合问题所问，所以选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59176" y="216526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17189" y="470598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10" name="内容占位符 4"/>
          <p:cNvSpPr txBox="1">
            <a:spLocks/>
          </p:cNvSpPr>
          <p:nvPr/>
        </p:nvSpPr>
        <p:spPr bwMode="auto">
          <a:xfrm>
            <a:off x="360854" y="5150159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“May I clean the desk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是请求擦书桌，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Yes,please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表示同意对方擦书桌。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8111430" y="2031330"/>
            <a:ext cx="3862144" cy="324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075" algn="l"/>
                <a:tab pos="753745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Yes,please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075" algn="l"/>
                <a:tab pos="753745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075" algn="l"/>
                <a:tab pos="753745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Sorry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ill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075" algn="l"/>
                <a:tab pos="75374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sweep the floor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075" algn="l"/>
                <a:tab pos="753745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feed the pigs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6365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33965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周末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妈妈正在打扫房间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Adam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主动过来帮忙。从方框中选择合适的句子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sz="240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sz="24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sz="12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sz="24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living room is a little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一点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dirty</a:t>
            </a:r>
            <a:r>
              <a:rPr lang="en-US" altLang="zh-CN" sz="24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going to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打算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 it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Adam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Mum,I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be your helper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4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386" y="890964"/>
            <a:ext cx="3294612" cy="38462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87488" y="1893456"/>
            <a:ext cx="11485848" cy="1823576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075" algn="l"/>
                <a:tab pos="7085013" algn="l"/>
              </a:tabLs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tidy the books on the table first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do some 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chores,too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075" algn="l"/>
                <a:tab pos="7085013" algn="l"/>
              </a:tabLs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 makes it much easier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更容易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me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chores is not easy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075" algn="l"/>
                <a:tab pos="7085013" algn="l"/>
              </a:tabLs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help me water the flowers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矩形 5"/>
          <p:cNvSpPr/>
          <p:nvPr/>
        </p:nvSpPr>
        <p:spPr>
          <a:xfrm>
            <a:off x="5519142" y="443520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sz="2400" dirty="0"/>
          </a:p>
        </p:txBody>
      </p:sp>
      <p:sp>
        <p:nvSpPr>
          <p:cNvPr id="7" name="内容占位符 5"/>
          <p:cNvSpPr txBox="1">
            <a:spLocks/>
          </p:cNvSpPr>
          <p:nvPr/>
        </p:nvSpPr>
        <p:spPr bwMode="auto">
          <a:xfrm>
            <a:off x="360854" y="4883687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妈妈说要打扫客厅，亚当表示可以帮忙，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want to do some 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chores,too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我也想做一些家务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</a:t>
            </a:r>
            <a:endParaRPr lang="en-US" altLang="zh-CN" sz="24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70090" y="2747928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very kind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体贴的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you,my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dear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4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Adam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problem,Mum</a:t>
            </a:r>
            <a:r>
              <a:rPr lang="en-US" altLang="zh-CN" sz="24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Finish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 done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look a little thirsty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缺水的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96724" y="881012"/>
            <a:ext cx="11485848" cy="1823576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075" algn="l"/>
                <a:tab pos="7085013" algn="l"/>
              </a:tabLs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tidy the books on the table first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do some 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chores,too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075" algn="l"/>
                <a:tab pos="7085013" algn="l"/>
              </a:tabLs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 makes it much easier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更容易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me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chores is not easy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075" algn="l"/>
                <a:tab pos="7085013" algn="l"/>
              </a:tabLs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help me water the flowers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矩形 4"/>
          <p:cNvSpPr/>
          <p:nvPr/>
        </p:nvSpPr>
        <p:spPr>
          <a:xfrm>
            <a:off x="7616610" y="284135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sz="2400" dirty="0"/>
          </a:p>
        </p:txBody>
      </p:sp>
      <p:sp>
        <p:nvSpPr>
          <p:cNvPr id="7" name="矩形 6"/>
          <p:cNvSpPr/>
          <p:nvPr/>
        </p:nvSpPr>
        <p:spPr>
          <a:xfrm>
            <a:off x="3584162" y="392926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</a:t>
            </a:r>
            <a:endParaRPr lang="zh-CN" altLang="en-US" sz="2400" dirty="0"/>
          </a:p>
        </p:txBody>
      </p:sp>
      <p:sp>
        <p:nvSpPr>
          <p:cNvPr id="8" name="内容占位符 6"/>
          <p:cNvSpPr txBox="1">
            <a:spLocks/>
          </p:cNvSpPr>
          <p:nvPr/>
        </p:nvSpPr>
        <p:spPr bwMode="auto">
          <a:xfrm>
            <a:off x="370090" y="436510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亚当表示愿意帮忙后，妈妈安排具体家务，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项中的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 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表示这是妈妈给亚当安排的第一件家务，符合上下文逻辑。</a:t>
            </a:r>
            <a:endParaRPr lang="zh-CN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6"/>
          <p:cNvSpPr txBox="1">
            <a:spLocks/>
          </p:cNvSpPr>
          <p:nvPr/>
        </p:nvSpPr>
        <p:spPr bwMode="auto">
          <a:xfrm>
            <a:off x="370090" y="5489524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eaLnBrk="1">
              <a:spcBef>
                <a:spcPct val="0"/>
              </a:spcBef>
              <a:spcAft>
                <a:spcPts val="0"/>
              </a:spcAft>
              <a:tabLst/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look a little thirsty.”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可知花需要浇水，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can help me water the flowers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你可以帮我浇花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6636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75636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Adam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  <a:r>
              <a:rPr lang="en-US" altLang="zh-CN" sz="24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Mum,I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feel a little tired after doing these chores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you’re a good 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helper</a:t>
            </a:r>
            <a:r>
              <a:rPr lang="en-US" altLang="zh-CN" sz="24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finish,we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have a rest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休息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87488" y="908720"/>
            <a:ext cx="11485848" cy="1823576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075" algn="l"/>
                <a:tab pos="7085013" algn="l"/>
              </a:tabLs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tidy the books on the table first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do some 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chores,too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075" algn="l"/>
                <a:tab pos="7085013" algn="l"/>
              </a:tabLs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 makes it much easier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更容易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me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chores is not easy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075" algn="l"/>
                <a:tab pos="7085013" algn="l"/>
              </a:tabLs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help me water the flowers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矩形 4"/>
          <p:cNvSpPr/>
          <p:nvPr/>
        </p:nvSpPr>
        <p:spPr>
          <a:xfrm>
            <a:off x="2134766" y="3409661"/>
            <a:ext cx="484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 </a:t>
            </a:r>
            <a:endParaRPr lang="zh-CN" altLang="en-US" sz="2400" dirty="0"/>
          </a:p>
        </p:txBody>
      </p:sp>
      <p:sp>
        <p:nvSpPr>
          <p:cNvPr id="6" name="内容占位符 7"/>
          <p:cNvSpPr txBox="1">
            <a:spLocks/>
          </p:cNvSpPr>
          <p:nvPr/>
        </p:nvSpPr>
        <p:spPr bwMode="auto">
          <a:xfrm>
            <a:off x="360854" y="43818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0">
              <a:spcAft>
                <a:spcPts val="0"/>
              </a:spcAft>
            </a:pP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亚当说做家务有点累，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“Doing chores is not easy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做家务不容易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，既认可了亚当的感受，又与后文表扬亚当是好帮手相呼应，符合语境。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项的夸奖与后面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good helper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之间无转折意味，故此处只能选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4263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1077</Words>
  <Application>Microsoft Office PowerPoint</Application>
  <PresentationFormat>自定义</PresentationFormat>
  <Paragraphs>147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2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364</cp:revision>
  <dcterms:created xsi:type="dcterms:W3CDTF">2020-11-06T05:24:00Z</dcterms:created>
  <dcterms:modified xsi:type="dcterms:W3CDTF">2025-06-23T08:12:59Z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